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71" r:id="rId5"/>
    <p:sldId id="272" r:id="rId6"/>
    <p:sldId id="265" r:id="rId7"/>
    <p:sldId id="266" r:id="rId8"/>
    <p:sldId id="267" r:id="rId9"/>
    <p:sldId id="268" r:id="rId10"/>
    <p:sldId id="269" r:id="rId11"/>
    <p:sldId id="270" r:id="rId12"/>
    <p:sldId id="288" r:id="rId13"/>
    <p:sldId id="289" r:id="rId14"/>
    <p:sldId id="273" r:id="rId15"/>
    <p:sldId id="274" r:id="rId16"/>
    <p:sldId id="275" r:id="rId17"/>
    <p:sldId id="283" r:id="rId18"/>
    <p:sldId id="284" r:id="rId19"/>
    <p:sldId id="276" r:id="rId20"/>
    <p:sldId id="277" r:id="rId21"/>
    <p:sldId id="279" r:id="rId22"/>
    <p:sldId id="286" r:id="rId23"/>
    <p:sldId id="280" r:id="rId24"/>
    <p:sldId id="281" r:id="rId25"/>
    <p:sldId id="282" r:id="rId26"/>
    <p:sldId id="287" r:id="rId27"/>
    <p:sldId id="285" r:id="rId28"/>
    <p:sldId id="29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7B"/>
    <a:srgbClr val="FFFC00"/>
    <a:srgbClr val="00FA00"/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80043A-C9A4-4BF3-BD07-AAA32FF1AE59}" v="10" dt="2020-04-16T11:09:59.275"/>
    <p1510:client id="{90F7F938-3CAB-45CB-823E-125DCEFEA4C2}" v="1" dt="2020-06-03T06:36:01.059"/>
    <p1510:client id="{95917CD3-A707-5B48-8D19-A1A8D967DD96}" v="21" dt="2020-04-16T23:58:40.8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p Van Thien" userId="S::tvthien.y14@ump.edu.vn::2a153eae-c5cf-441f-9876-9b4661a9d654" providerId="AD" clId="Web-{490F8CB5-5D00-40B6-B848-68FF58168B6A}"/>
    <pc:docChg chg="modSld">
      <pc:chgData name="Thap Van Thien" userId="S::tvthien.y14@ump.edu.vn::2a153eae-c5cf-441f-9876-9b4661a9d654" providerId="AD" clId="Web-{490F8CB5-5D00-40B6-B848-68FF58168B6A}" dt="2020-04-13T14:46:00.165" v="0"/>
      <pc:docMkLst>
        <pc:docMk/>
      </pc:docMkLst>
      <pc:sldChg chg="addSp">
        <pc:chgData name="Thap Van Thien" userId="S::tvthien.y14@ump.edu.vn::2a153eae-c5cf-441f-9876-9b4661a9d654" providerId="AD" clId="Web-{490F8CB5-5D00-40B6-B848-68FF58168B6A}" dt="2020-04-13T14:46:00.165" v="0"/>
        <pc:sldMkLst>
          <pc:docMk/>
          <pc:sldMk cId="2126690727" sldId="270"/>
        </pc:sldMkLst>
        <pc:inkChg chg="add">
          <ac:chgData name="Thap Van Thien" userId="S::tvthien.y14@ump.edu.vn::2a153eae-c5cf-441f-9876-9b4661a9d654" providerId="AD" clId="Web-{490F8CB5-5D00-40B6-B848-68FF58168B6A}" dt="2020-04-13T14:46:00.165" v="0"/>
          <ac:inkMkLst>
            <pc:docMk/>
            <pc:sldMk cId="2126690727" sldId="270"/>
            <ac:inkMk id="5" creationId="{4EF3859D-AB1E-4CAC-92C2-900E28D3512E}"/>
          </ac:inkMkLst>
        </pc:inkChg>
      </pc:sldChg>
    </pc:docChg>
  </pc:docChgLst>
  <pc:docChgLst>
    <pc:chgData name="Huynh Thanh Huynh" userId="S::hthuynh.y14@ump.edu.vn::d2e8260a-2126-48fc-9d52-6e1fe1b5f774" providerId="AD" clId="Web-{57EA5C64-2AE5-459F-9C30-388DA44C6222}"/>
    <pc:docChg chg="modSld">
      <pc:chgData name="Huynh Thanh Huynh" userId="S::hthuynh.y14@ump.edu.vn::d2e8260a-2126-48fc-9d52-6e1fe1b5f774" providerId="AD" clId="Web-{57EA5C64-2AE5-459F-9C30-388DA44C6222}" dt="2020-04-13T07:39:42.203" v="0" actId="14100"/>
      <pc:docMkLst>
        <pc:docMk/>
      </pc:docMkLst>
      <pc:sldChg chg="modSp">
        <pc:chgData name="Huynh Thanh Huynh" userId="S::hthuynh.y14@ump.edu.vn::d2e8260a-2126-48fc-9d52-6e1fe1b5f774" providerId="AD" clId="Web-{57EA5C64-2AE5-459F-9C30-388DA44C6222}" dt="2020-04-13T07:39:42.203" v="0" actId="14100"/>
        <pc:sldMkLst>
          <pc:docMk/>
          <pc:sldMk cId="1154776153" sldId="284"/>
        </pc:sldMkLst>
        <pc:picChg chg="mod">
          <ac:chgData name="Huynh Thanh Huynh" userId="S::hthuynh.y14@ump.edu.vn::d2e8260a-2126-48fc-9d52-6e1fe1b5f774" providerId="AD" clId="Web-{57EA5C64-2AE5-459F-9C30-388DA44C6222}" dt="2020-04-13T07:39:42.203" v="0" actId="14100"/>
          <ac:picMkLst>
            <pc:docMk/>
            <pc:sldMk cId="1154776153" sldId="284"/>
            <ac:picMk id="10" creationId="{740F3373-1266-F144-88AE-9EDA4DDBDC58}"/>
          </ac:picMkLst>
        </pc:picChg>
      </pc:sldChg>
    </pc:docChg>
  </pc:docChgLst>
  <pc:docChgLst>
    <pc:chgData name="Âu Nhựt Luân" userId="S::aunhutluan@ump.edu.vn::3e1afd67-a24c-48e2-9a3f-4d7b425a7751" providerId="AD" clId="Web-{6A80043A-C9A4-4BF3-BD07-AAA32FF1AE59}"/>
    <pc:docChg chg="modSld">
      <pc:chgData name="Âu Nhựt Luân" userId="S::aunhutluan@ump.edu.vn::3e1afd67-a24c-48e2-9a3f-4d7b425a7751" providerId="AD" clId="Web-{6A80043A-C9A4-4BF3-BD07-AAA32FF1AE59}" dt="2020-04-16T11:09:59.275" v="9" actId="20577"/>
      <pc:docMkLst>
        <pc:docMk/>
      </pc:docMkLst>
      <pc:sldChg chg="modSp">
        <pc:chgData name="Âu Nhựt Luân" userId="S::aunhutluan@ump.edu.vn::3e1afd67-a24c-48e2-9a3f-4d7b425a7751" providerId="AD" clId="Web-{6A80043A-C9A4-4BF3-BD07-AAA32FF1AE59}" dt="2020-04-16T11:09:59.259" v="8" actId="20577"/>
        <pc:sldMkLst>
          <pc:docMk/>
          <pc:sldMk cId="1093065249" sldId="273"/>
        </pc:sldMkLst>
        <pc:spChg chg="mod">
          <ac:chgData name="Âu Nhựt Luân" userId="S::aunhutluan@ump.edu.vn::3e1afd67-a24c-48e2-9a3f-4d7b425a7751" providerId="AD" clId="Web-{6A80043A-C9A4-4BF3-BD07-AAA32FF1AE59}" dt="2020-04-16T11:09:59.259" v="8" actId="20577"/>
          <ac:spMkLst>
            <pc:docMk/>
            <pc:sldMk cId="1093065249" sldId="273"/>
            <ac:spMk id="3" creationId="{B0BF0ECB-8249-BC41-B8F8-A511E542DC64}"/>
          </ac:spMkLst>
        </pc:spChg>
      </pc:sldChg>
    </pc:docChg>
  </pc:docChgLst>
  <pc:docChgLst>
    <pc:chgData name=" " userId="3e1afd67-a24c-48e2-9a3f-4d7b425a7751" providerId="ADAL" clId="{95917CD3-A707-5B48-8D19-A1A8D967DD96}"/>
    <pc:docChg chg="modSld">
      <pc:chgData name=" " userId="3e1afd67-a24c-48e2-9a3f-4d7b425a7751" providerId="ADAL" clId="{95917CD3-A707-5B48-8D19-A1A8D967DD96}" dt="2020-04-16T23:58:40.874" v="20" actId="20577"/>
      <pc:docMkLst>
        <pc:docMk/>
      </pc:docMkLst>
      <pc:sldChg chg="modSp">
        <pc:chgData name=" " userId="3e1afd67-a24c-48e2-9a3f-4d7b425a7751" providerId="ADAL" clId="{95917CD3-A707-5B48-8D19-A1A8D967DD96}" dt="2020-04-16T23:58:40.874" v="20" actId="20577"/>
        <pc:sldMkLst>
          <pc:docMk/>
          <pc:sldMk cId="3241621801" sldId="289"/>
        </pc:sldMkLst>
        <pc:spChg chg="mod">
          <ac:chgData name=" " userId="3e1afd67-a24c-48e2-9a3f-4d7b425a7751" providerId="ADAL" clId="{95917CD3-A707-5B48-8D19-A1A8D967DD96}" dt="2020-04-16T23:58:40.874" v="20" actId="20577"/>
          <ac:spMkLst>
            <pc:docMk/>
            <pc:sldMk cId="3241621801" sldId="289"/>
            <ac:spMk id="4" creationId="{09E866D7-2769-3E48-8AA5-BFBDCF146AFD}"/>
          </ac:spMkLst>
        </pc:spChg>
      </pc:sldChg>
    </pc:docChg>
  </pc:docChgLst>
  <pc:docChgLst>
    <pc:chgData name="Vo Le Quynh Nhu" userId="S::vlquynhnhu.y14@ump.edu.vn::3fe8cf79-a4ff-40d5-8178-4b1ca224750f" providerId="AD" clId="Web-{51526DF9-F860-4109-B37C-260CB00FD57C}"/>
    <pc:docChg chg="modSld">
      <pc:chgData name="Vo Le Quynh Nhu" userId="S::vlquynhnhu.y14@ump.edu.vn::3fe8cf79-a4ff-40d5-8178-4b1ca224750f" providerId="AD" clId="Web-{51526DF9-F860-4109-B37C-260CB00FD57C}" dt="2020-04-14T15:02:11.945" v="6" actId="20577"/>
      <pc:docMkLst>
        <pc:docMk/>
      </pc:docMkLst>
      <pc:sldChg chg="modSp">
        <pc:chgData name="Vo Le Quynh Nhu" userId="S::vlquynhnhu.y14@ump.edu.vn::3fe8cf79-a4ff-40d5-8178-4b1ca224750f" providerId="AD" clId="Web-{51526DF9-F860-4109-B37C-260CB00FD57C}" dt="2020-04-14T15:02:10.430" v="5" actId="20577"/>
        <pc:sldMkLst>
          <pc:docMk/>
          <pc:sldMk cId="1093065249" sldId="273"/>
        </pc:sldMkLst>
        <pc:spChg chg="mod">
          <ac:chgData name="Vo Le Quynh Nhu" userId="S::vlquynhnhu.y14@ump.edu.vn::3fe8cf79-a4ff-40d5-8178-4b1ca224750f" providerId="AD" clId="Web-{51526DF9-F860-4109-B37C-260CB00FD57C}" dt="2020-04-14T15:02:10.430" v="5" actId="20577"/>
          <ac:spMkLst>
            <pc:docMk/>
            <pc:sldMk cId="1093065249" sldId="273"/>
            <ac:spMk id="3" creationId="{B0BF0ECB-8249-BC41-B8F8-A511E542DC64}"/>
          </ac:spMkLst>
        </pc:spChg>
      </pc:sldChg>
    </pc:docChg>
  </pc:docChgLst>
  <pc:docChgLst>
    <pc:chgData name="Âu Nhựt Luân" userId="S::aunhutluan@ump.edu.vn::3e1afd67-a24c-48e2-9a3f-4d7b425a7751" providerId="AD" clId="Web-{67720266-B01A-4F26-BA57-ABBF4E6616D6}"/>
    <pc:docChg chg="modSld">
      <pc:chgData name="Âu Nhựt Luân" userId="S::aunhutluan@ump.edu.vn::3e1afd67-a24c-48e2-9a3f-4d7b425a7751" providerId="AD" clId="Web-{67720266-B01A-4F26-BA57-ABBF4E6616D6}" dt="2020-04-13T02:08:29.953" v="0" actId="14100"/>
      <pc:docMkLst>
        <pc:docMk/>
      </pc:docMkLst>
      <pc:sldChg chg="modSp">
        <pc:chgData name="Âu Nhựt Luân" userId="S::aunhutluan@ump.edu.vn::3e1afd67-a24c-48e2-9a3f-4d7b425a7751" providerId="AD" clId="Web-{67720266-B01A-4F26-BA57-ABBF4E6616D6}" dt="2020-04-13T02:08:29.953" v="0" actId="14100"/>
        <pc:sldMkLst>
          <pc:docMk/>
          <pc:sldMk cId="3970930827" sldId="271"/>
        </pc:sldMkLst>
        <pc:spChg chg="mod">
          <ac:chgData name="Âu Nhựt Luân" userId="S::aunhutluan@ump.edu.vn::3e1afd67-a24c-48e2-9a3f-4d7b425a7751" providerId="AD" clId="Web-{67720266-B01A-4F26-BA57-ABBF4E6616D6}" dt="2020-04-13T02:08:29.953" v="0" actId="14100"/>
          <ac:spMkLst>
            <pc:docMk/>
            <pc:sldMk cId="3970930827" sldId="271"/>
            <ac:spMk id="3" creationId="{B82A2279-DF81-B24D-A6AC-529AB487BB56}"/>
          </ac:spMkLst>
        </pc:spChg>
      </pc:sldChg>
    </pc:docChg>
  </pc:docChgLst>
  <pc:docChgLst>
    <pc:chgData name="Le Chi Thanh" userId="S::lcthanh.y14@ump.edu.vn::4c167117-c11f-4df1-bada-bb7824fed297" providerId="AD" clId="Web-{90F7F938-3CAB-45CB-823E-125DCEFEA4C2}"/>
    <pc:docChg chg="modSld">
      <pc:chgData name="Le Chi Thanh" userId="S::lcthanh.y14@ump.edu.vn::4c167117-c11f-4df1-bada-bb7824fed297" providerId="AD" clId="Web-{90F7F938-3CAB-45CB-823E-125DCEFEA4C2}" dt="2020-06-03T06:36:01.059" v="0" actId="1076"/>
      <pc:docMkLst>
        <pc:docMk/>
      </pc:docMkLst>
      <pc:sldChg chg="modSp">
        <pc:chgData name="Le Chi Thanh" userId="S::lcthanh.y14@ump.edu.vn::4c167117-c11f-4df1-bada-bb7824fed297" providerId="AD" clId="Web-{90F7F938-3CAB-45CB-823E-125DCEFEA4C2}" dt="2020-06-03T06:36:01.059" v="0" actId="1076"/>
        <pc:sldMkLst>
          <pc:docMk/>
          <pc:sldMk cId="1154776153" sldId="284"/>
        </pc:sldMkLst>
        <pc:picChg chg="mod">
          <ac:chgData name="Le Chi Thanh" userId="S::lcthanh.y14@ump.edu.vn::4c167117-c11f-4df1-bada-bb7824fed297" providerId="AD" clId="Web-{90F7F938-3CAB-45CB-823E-125DCEFEA4C2}" dt="2020-06-03T06:36:01.059" v="0" actId="1076"/>
          <ac:picMkLst>
            <pc:docMk/>
            <pc:sldMk cId="1154776153" sldId="284"/>
            <ac:picMk id="8" creationId="{9EE951BB-FC21-D246-A78C-6D885DC57C3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4T14:56:09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3466 4154 16383 0 0,'47'47'0'0'0,"1"-47"0"0"0,-48 48 0 0 0,47-48 0 0 0,-47 47 0 0 0,95-47 0 0 0,-95 48 0 0 0,95-1 0 0 0,-48 0 0 0 0,1 1 0 0 0,-1-1 0 0 0,0-47 0 0 0,48 47 0 0 0,-48 1 0 0 0,1-1 0 0 0,-1-47 0 0 0,1 95 0 0 0,-1-95 0 0 0,48 95 0 0 0,-48-48 0 0 0,1 1 0 0 0,46-1 0 0 0,-46 0 0 0 0,47 48 0 0 0,-48-48 0 0 0,48 48 0 0 0,-48-47 0 0 0,48-1 0 0 0,47 95 0 0 0,-47-94 0 0 0,-48 46 0 0 0,95-46 0 0 0,-142-1 0 0 0,95 1 0 0 0,-95-1 0 0 0,95 0 0 0 0,-48-47 0 0 0,-47 48 0 0 0,48-1 0 0 0,-1 0 0 0 0,-47 1 0 0 0,0-48-16383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83486-ACB2-844E-9F99-C9356D60F87C}" type="datetimeFigureOut">
              <a:t>6/2/2020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2C72B-6263-8D43-803A-6E03E2F9AF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96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2C72B-6263-8D43-803A-6E03E2F9AF3E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0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4038600" cy="5328592"/>
          </a:xfr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2800" b="1">
                <a:solidFill>
                  <a:srgbClr val="002060"/>
                </a:solidFill>
              </a:defRPr>
            </a:lvl1pPr>
            <a:lvl2pPr marL="317500" indent="-295275">
              <a:tabLst/>
              <a:defRPr sz="24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6"/>
            <a:ext cx="4038600" cy="5328592"/>
          </a:xfr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2800" b="1">
                <a:solidFill>
                  <a:schemeClr val="accent6">
                    <a:lumMod val="50000"/>
                  </a:schemeClr>
                </a:solidFill>
              </a:defRPr>
            </a:lvl1pPr>
            <a:lvl2pPr marL="328613" indent="-328613">
              <a:tabLst/>
              <a:defRPr sz="2400"/>
            </a:lvl2pPr>
            <a:lvl3pPr>
              <a:defRPr sz="2400"/>
            </a:lvl3pPr>
            <a:lvl4pPr>
              <a:defRPr sz="2800"/>
            </a:lvl4pPr>
            <a:lvl5pPr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Picture 5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0C1EF44F-34A6-B841-B76A-1E94856B5F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36" y="116632"/>
            <a:ext cx="813364" cy="1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3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96266D-6D3D-4F98-9B32-28ADE594BDB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69A1E-697C-4659-9DE4-85D8C9A9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5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96266D-6D3D-4F98-9B32-28ADE594BDB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69A1E-697C-4659-9DE4-85D8C9A9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7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61048"/>
            <a:ext cx="6400800" cy="100811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2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96266D-6D3D-4F98-9B32-28ADE594BDB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69A1E-697C-4659-9DE4-85D8C9A9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0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96266D-6D3D-4F98-9B32-28ADE594BDB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69A1E-697C-4659-9DE4-85D8C9A9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96266D-6D3D-4F98-9B32-28ADE594BDB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69A1E-697C-4659-9DE4-85D8C9A9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0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96266D-6D3D-4F98-9B32-28ADE594BDB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69A1E-697C-4659-9DE4-85D8C9A9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3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96266D-6D3D-4F98-9B32-28ADE594BDB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69A1E-697C-4659-9DE4-85D8C9A9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7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96266D-6D3D-4F98-9B32-28ADE594BDB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69A1E-697C-4659-9DE4-85D8C9A9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8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96266D-6D3D-4F98-9B32-28ADE594BDB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69A1E-697C-4659-9DE4-85D8C9A9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7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8229600" cy="53285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1D37432F-D1BE-014D-B448-E0EB8CFC459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36" y="116632"/>
            <a:ext cx="813364" cy="1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8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7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7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7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A2279-DF81-B24D-A6AC-529AB487B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34072"/>
            <a:ext cx="4286518" cy="1132268"/>
          </a:xfrm>
          <a:noFill/>
          <a:ln>
            <a:noFill/>
          </a:ln>
        </p:spPr>
        <p:txBody>
          <a:bodyPr/>
          <a:lstStyle/>
          <a:p>
            <a:pPr marL="0" indent="0" algn="r">
              <a:buNone/>
            </a:pPr>
            <a:r>
              <a:rPr lang="en-US" b="1"/>
              <a:t>Thật khó để nói được điều đó</a:t>
            </a:r>
            <a:r>
              <a:rPr lang="en-US" b="1">
                <a:effectLst/>
              </a:rPr>
              <a:t> </a:t>
            </a:r>
            <a:r>
              <a:rPr lang="en-US" b="1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2CA603-B099-A742-BB36-3B4C71FD016F}"/>
              </a:ext>
            </a:extLst>
          </p:cNvPr>
          <p:cNvSpPr txBox="1">
            <a:spLocks/>
          </p:cNvSpPr>
          <p:nvPr/>
        </p:nvSpPr>
        <p:spPr>
          <a:xfrm>
            <a:off x="4572000" y="1412776"/>
            <a:ext cx="4114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04658A-52A3-2E43-A408-28B08C357076}"/>
              </a:ext>
            </a:extLst>
          </p:cNvPr>
          <p:cNvSpPr txBox="1">
            <a:spLocks/>
          </p:cNvSpPr>
          <p:nvPr/>
        </p:nvSpPr>
        <p:spPr>
          <a:xfrm>
            <a:off x="457200" y="4014192"/>
            <a:ext cx="4114800" cy="63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7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/>
              <a:t>(</a:t>
            </a:r>
            <a:r>
              <a:rPr lang="en-US" sz="2400" i="1"/>
              <a:t>What is…?, what if…?)</a:t>
            </a:r>
          </a:p>
        </p:txBody>
      </p:sp>
      <p:pic>
        <p:nvPicPr>
          <p:cNvPr id="5" name="Picture 4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522BE8B2-CF0F-3948-B1FB-B40B90B7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94" y="2348880"/>
            <a:ext cx="1739506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3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4C87-4F4C-A640-BC84-768FE645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Tích cực hơn với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72D6F-0B09-404A-B181-8A8D55435B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0"/>
              <a:t>Trên internet browser tìm </a:t>
            </a:r>
            <a:r>
              <a:rPr lang="en-US" sz="2400">
                <a:solidFill>
                  <a:srgbClr val="0432FF"/>
                </a:solidFill>
              </a:rPr>
              <a:t>https://www.pollev.com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Click vào </a:t>
            </a:r>
            <a:r>
              <a:rPr lang="en-US" sz="2400">
                <a:solidFill>
                  <a:srgbClr val="0432FF"/>
                </a:solidFill>
              </a:rPr>
              <a:t>Poll everywhere – Audience Participation site</a:t>
            </a:r>
            <a:r>
              <a:rPr lang="en-US" sz="2400" b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Trong </a:t>
            </a:r>
            <a:r>
              <a:rPr lang="en-US" sz="2400">
                <a:solidFill>
                  <a:srgbClr val="0432FF"/>
                </a:solidFill>
              </a:rPr>
              <a:t>join a presentation</a:t>
            </a:r>
            <a:r>
              <a:rPr lang="en-US" sz="2400" b="0">
                <a:solidFill>
                  <a:schemeClr val="tx1"/>
                </a:solidFill>
              </a:rPr>
              <a:t>, sẽ tìm thấy dòng chữ </a:t>
            </a:r>
            <a:r>
              <a:rPr lang="en-US" sz="2400"/>
              <a:t>PollEv.com/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username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Thay cụm </a:t>
            </a: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username</a:t>
            </a:r>
            <a:r>
              <a:rPr lang="en-US" sz="2400" b="0"/>
              <a:t> bằng </a:t>
            </a:r>
            <a:r>
              <a:rPr lang="en-US" sz="2400">
                <a:solidFill>
                  <a:srgbClr val="0432FF"/>
                </a:solidFill>
              </a:rPr>
              <a:t>luanau076</a:t>
            </a:r>
            <a:r>
              <a:rPr lang="en-US" sz="2400" b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Click vào </a:t>
            </a:r>
            <a:r>
              <a:rPr lang="en-US" sz="2400">
                <a:solidFill>
                  <a:srgbClr val="0432FF"/>
                </a:solidFill>
              </a:rPr>
              <a:t>Join</a:t>
            </a:r>
            <a:r>
              <a:rPr lang="en-US" sz="2400" b="0">
                <a:solidFill>
                  <a:schemeClr val="tx1"/>
                </a:solidFill>
              </a:rPr>
              <a:t>, bạn sẽ được đưa đến bài hôm nay </a:t>
            </a:r>
            <a:r>
              <a:rPr lang="en-US" sz="2400">
                <a:solidFill>
                  <a:srgbClr val="0432FF"/>
                </a:solidFill>
              </a:rPr>
              <a:t>luanau076’s 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866D7-2769-3E48-8AA5-BFBDCF146A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0"/>
              <a:t>Click vào dòng 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responding</a:t>
            </a:r>
            <a:r>
              <a:rPr lang="en-US" sz="2400">
                <a:solidFill>
                  <a:srgbClr val="FF9300"/>
                </a:solidFill>
              </a:rPr>
              <a:t> 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as</a:t>
            </a:r>
            <a:r>
              <a:rPr lang="en-US" sz="2400" b="0"/>
              <a:t> để cập nhật tên của bạn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Trong ô hiển thị tên: đánh 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Tên và Tổ </a:t>
            </a:r>
            <a:r>
              <a:rPr lang="en-US" sz="2400" b="0"/>
              <a:t>của bạn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Trả lời câu hỏi bằng cách 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click vào lựa chọn thích hợp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3A627-D676-1049-91D9-F48BC785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317255"/>
            <a:ext cx="3661668" cy="74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F84A-3134-BD49-A396-FEA2E5B8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 lâm sàng 2, trang 1</a:t>
            </a:r>
            <a:br>
              <a:rPr lang="en-US"/>
            </a:br>
            <a:r>
              <a:rPr lang="en-US"/>
              <a:t>“</a:t>
            </a:r>
            <a:r>
              <a:rPr lang="en-US" i="1"/>
              <a:t>Tôi thấy trằn nặng bụng dưới</a:t>
            </a:r>
            <a:r>
              <a:rPr lang="en-US"/>
              <a:t>…”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F0ECB-8249-BC41-B8F8-A511E542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/>
              <a:t>42 </a:t>
            </a:r>
            <a:r>
              <a:rPr lang="en-US" err="1"/>
              <a:t>tuổi</a:t>
            </a:r>
            <a:r>
              <a:rPr lang="en-US"/>
              <a:t>, </a:t>
            </a: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trằn</a:t>
            </a:r>
            <a:r>
              <a:rPr lang="en-US"/>
              <a:t> </a:t>
            </a:r>
            <a:r>
              <a:rPr lang="en-US" err="1"/>
              <a:t>nặng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dưới</a:t>
            </a:r>
            <a:endParaRPr lang="en-US" err="1">
              <a:cs typeface="Calibri"/>
            </a:endParaRPr>
          </a:p>
          <a:p>
            <a:pPr algn="just"/>
            <a:r>
              <a:rPr lang="en-US"/>
              <a:t>2 </a:t>
            </a:r>
            <a:r>
              <a:rPr lang="en-US" err="1"/>
              <a:t>lần</a:t>
            </a:r>
            <a:r>
              <a:rPr lang="en-US"/>
              <a:t> </a:t>
            </a:r>
            <a:r>
              <a:rPr lang="en-US" err="1"/>
              <a:t>sanh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, con </a:t>
            </a:r>
            <a:r>
              <a:rPr lang="en-US" err="1"/>
              <a:t>nhỏ</a:t>
            </a:r>
            <a:r>
              <a:rPr lang="en-US"/>
              <a:t> 7 </a:t>
            </a:r>
            <a:r>
              <a:rPr lang="en-US" err="1"/>
              <a:t>tuổi</a:t>
            </a:r>
            <a:r>
              <a:rPr lang="en-US"/>
              <a:t> </a:t>
            </a:r>
            <a:endParaRPr lang="en-US">
              <a:cs typeface="Calibri"/>
            </a:endParaRPr>
          </a:p>
          <a:p>
            <a:pPr algn="just"/>
            <a:r>
              <a:rPr lang="en-US"/>
              <a:t>Chu </a:t>
            </a:r>
            <a:r>
              <a:rPr lang="en-US" err="1"/>
              <a:t>kì</a:t>
            </a:r>
            <a:r>
              <a:rPr lang="en-US"/>
              <a:t> 28 </a:t>
            </a:r>
            <a:r>
              <a:rPr lang="en-US" err="1"/>
              <a:t>ngày</a:t>
            </a:r>
            <a:r>
              <a:rPr lang="en-US"/>
              <a:t>, </a:t>
            </a:r>
            <a:r>
              <a:rPr lang="en-US" err="1"/>
              <a:t>đều</a:t>
            </a:r>
            <a:r>
              <a:rPr lang="en-US"/>
              <a:t>,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5 </a:t>
            </a:r>
            <a:r>
              <a:rPr lang="en-US" err="1"/>
              <a:t>ngày</a:t>
            </a:r>
            <a:r>
              <a:rPr lang="en-US"/>
              <a:t> </a:t>
            </a:r>
            <a:r>
              <a:rPr lang="en-US" err="1"/>
              <a:t>sạch</a:t>
            </a:r>
            <a:r>
              <a:rPr lang="en-US"/>
              <a:t>. </a:t>
            </a:r>
            <a:r>
              <a:rPr lang="en-US" err="1"/>
              <a:t>Tránh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condom</a:t>
            </a:r>
            <a:endParaRPr lang="en-US">
              <a:cs typeface="Calibri"/>
            </a:endParaRPr>
          </a:p>
          <a:p>
            <a:pPr algn="just"/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khoa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biệt</a:t>
            </a:r>
            <a:endParaRPr lang="en-US" err="1">
              <a:cs typeface="Calibri"/>
            </a:endParaRPr>
          </a:p>
          <a:p>
            <a:pPr algn="just"/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đang</a:t>
            </a:r>
            <a:r>
              <a:rPr lang="en-US"/>
              <a:t> ở N</a:t>
            </a:r>
            <a:r>
              <a:rPr lang="en-US" baseline="-25000"/>
              <a:t>3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chu </a:t>
            </a:r>
            <a:r>
              <a:rPr lang="en-US" err="1"/>
              <a:t>kì</a:t>
            </a:r>
            <a:r>
              <a:rPr lang="en-US"/>
              <a:t>.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chất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thường</a:t>
            </a:r>
            <a:endParaRPr lang="en-US" err="1">
              <a:cs typeface="Calibri"/>
            </a:endParaRPr>
          </a:p>
          <a:p>
            <a:pPr algn="just"/>
            <a:r>
              <a:rPr lang="en-US" err="1"/>
              <a:t>Hạ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khối</a:t>
            </a:r>
            <a:r>
              <a:rPr lang="en-US"/>
              <a:t> d # 15 cm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xương</a:t>
            </a:r>
            <a:r>
              <a:rPr lang="en-US"/>
              <a:t> </a:t>
            </a:r>
            <a:r>
              <a:rPr lang="en-US" err="1"/>
              <a:t>vệ</a:t>
            </a:r>
            <a:r>
              <a:rPr lang="en-US"/>
              <a:t>, </a:t>
            </a:r>
            <a:r>
              <a:rPr lang="en-US" err="1"/>
              <a:t>lệch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, </a:t>
            </a:r>
            <a:r>
              <a:rPr lang="en-US" err="1"/>
              <a:t>căng</a:t>
            </a:r>
            <a:r>
              <a:rPr lang="en-US"/>
              <a:t> </a:t>
            </a:r>
            <a:r>
              <a:rPr lang="en-US" err="1"/>
              <a:t>chắc</a:t>
            </a:r>
            <a:r>
              <a:rPr lang="en-US"/>
              <a:t>, di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kém</a:t>
            </a:r>
            <a:r>
              <a:rPr lang="en-US"/>
              <a:t>, </a:t>
            </a:r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hạn</a:t>
            </a:r>
            <a:r>
              <a:rPr lang="en-US"/>
              <a:t> </a:t>
            </a:r>
            <a:r>
              <a:rPr lang="en-US" err="1"/>
              <a:t>rõ</a:t>
            </a:r>
            <a:r>
              <a:rPr lang="en-US"/>
              <a:t>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đau</a:t>
            </a:r>
            <a:endParaRPr lang="en-US" err="1">
              <a:cs typeface="Calibri"/>
            </a:endParaRPr>
          </a:p>
          <a:p>
            <a:pPr algn="just"/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đục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thấp</a:t>
            </a:r>
            <a:endParaRPr lang="en-US" err="1">
              <a:cs typeface="Calibri"/>
            </a:endParaRPr>
          </a:p>
          <a:p>
            <a:pPr algn="just"/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mỏ</a:t>
            </a:r>
            <a:r>
              <a:rPr lang="en-US"/>
              <a:t> </a:t>
            </a:r>
            <a:r>
              <a:rPr lang="en-US" err="1"/>
              <a:t>vịt</a:t>
            </a:r>
            <a:r>
              <a:rPr lang="en-US"/>
              <a:t>: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đạo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, </a:t>
            </a:r>
            <a:r>
              <a:rPr lang="en-US" err="1"/>
              <a:t>cổ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láng</a:t>
            </a:r>
            <a:endParaRPr lang="en-US" err="1">
              <a:cs typeface="Calibri"/>
            </a:endParaRPr>
          </a:p>
          <a:p>
            <a:pPr algn="just"/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đạo</a:t>
            </a:r>
            <a:r>
              <a:rPr lang="en-US"/>
              <a:t>: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thước</a:t>
            </a:r>
            <a:r>
              <a:rPr lang="en-US"/>
              <a:t>, </a:t>
            </a:r>
            <a:r>
              <a:rPr lang="en-US" err="1"/>
              <a:t>mật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, di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. </a:t>
            </a:r>
            <a:r>
              <a:rPr lang="en-US" err="1"/>
              <a:t>Khối</a:t>
            </a:r>
            <a:r>
              <a:rPr lang="en-US"/>
              <a:t> u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vệ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di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endParaRPr lang="en-US">
              <a:cs typeface="Calibri"/>
            </a:endParaRPr>
          </a:p>
          <a:p>
            <a:pPr algn="just"/>
            <a:r>
              <a:rPr lang="en-US"/>
              <a:t>Cao 155 cm, </a:t>
            </a:r>
            <a:r>
              <a:rPr lang="en-US" err="1"/>
              <a:t>nặng</a:t>
            </a:r>
            <a:r>
              <a:rPr lang="en-US"/>
              <a:t> 67 kg</a:t>
            </a:r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B5673-2BFE-854F-9C8E-04283ACB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24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6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F84A-3134-BD49-A396-FEA2E5B8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Ca lâm sàng 2, trang 2</a:t>
            </a:r>
            <a:br>
              <a:rPr lang="en-US"/>
            </a:br>
            <a:r>
              <a:rPr lang="en-US"/>
              <a:t>Siêu âm phụ khoa qua ngả âm đạo…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F0ECB-8249-BC41-B8F8-A511E542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/>
              <a:t>Tử cung: </a:t>
            </a:r>
          </a:p>
          <a:p>
            <a:pPr lvl="1" algn="just"/>
            <a:r>
              <a:rPr lang="en-US"/>
              <a:t>Ngã sau, dAP = 35 mm, cấu trúc cơ tử cung đồng nhất</a:t>
            </a:r>
          </a:p>
          <a:p>
            <a:pPr lvl="1" algn="just"/>
            <a:r>
              <a:rPr lang="en-US"/>
              <a:t>Bề dầy nội mạc tử cung 5 mm, lòng tử cung trống</a:t>
            </a:r>
          </a:p>
          <a:p>
            <a:pPr algn="just"/>
            <a:r>
              <a:rPr lang="en-US"/>
              <a:t>Buồng trứng Phải: </a:t>
            </a:r>
          </a:p>
          <a:p>
            <a:pPr lvl="1" algn="just"/>
            <a:r>
              <a:rPr lang="en-US"/>
              <a:t>Là một cấu trúc u, kích thước = 207 mm * 142 mm </a:t>
            </a:r>
          </a:p>
          <a:p>
            <a:pPr lvl="1" algn="just"/>
            <a:r>
              <a:rPr lang="en-US"/>
              <a:t>U đa thùy, có chứa thành phần đặc không thuần nhất. Kích thước phần đặc # 50 mm * 30 mm. Thành u không chồi</a:t>
            </a:r>
          </a:p>
          <a:p>
            <a:pPr lvl="1" algn="just"/>
            <a:r>
              <a:rPr lang="en-US"/>
              <a:t>Bờ ngoài của u đều</a:t>
            </a:r>
          </a:p>
          <a:p>
            <a:pPr lvl="1" algn="just"/>
            <a:r>
              <a:rPr lang="en-US"/>
              <a:t>Điểm màu = 2</a:t>
            </a:r>
          </a:p>
          <a:p>
            <a:pPr algn="just"/>
            <a:r>
              <a:rPr lang="en-US"/>
              <a:t>Buồng trứng Trái: </a:t>
            </a:r>
          </a:p>
          <a:p>
            <a:pPr lvl="1" algn="just"/>
            <a:r>
              <a:rPr lang="en-US"/>
              <a:t>Kích thước và cấu trúc bình thường</a:t>
            </a:r>
          </a:p>
          <a:p>
            <a:pPr lvl="0" algn="just"/>
            <a:r>
              <a:rPr lang="en-US"/>
              <a:t>Không dịch ổ bụng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B5673-2BFE-854F-9C8E-04283ACB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24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7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F84A-3134-BD49-A396-FEA2E5B8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Ca lâm sàng 2, trang 3</a:t>
            </a:r>
            <a:br>
              <a:rPr lang="en-US"/>
            </a:br>
            <a:r>
              <a:rPr lang="en-US"/>
              <a:t>Hình ảnh và thông tin bổ sung…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F0ECB-8249-BC41-B8F8-A511E542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Các tumor biomarkers: chưa được thực hiện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B5673-2BFE-854F-9C8E-04283ACB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24" y="6093296"/>
            <a:ext cx="2758024" cy="5587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A9A9504-2F34-EF41-A7A2-BBFAC1D0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9" y="1524688"/>
            <a:ext cx="3458095" cy="2696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264996-7A81-2549-8C03-CA9BBAE82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521088"/>
            <a:ext cx="4269504" cy="27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582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F4-A2C0-C745-BA53-96FBDC4D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IOTA simple rules: M4 (?), và không B-rules</a:t>
            </a:r>
            <a:br>
              <a:rPr lang="en-US"/>
            </a:br>
            <a:r>
              <a:rPr lang="en-US"/>
              <a:t>O-RADS 4</a:t>
            </a:r>
          </a:p>
        </p:txBody>
      </p:sp>
      <p:pic>
        <p:nvPicPr>
          <p:cNvPr id="7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BE305EBF-2F91-4948-B6BF-0EA9B3090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3842764" cy="51853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</p:pic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EEA424-B7BD-B049-95FA-E8BD1078E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09" y="1484783"/>
            <a:ext cx="3119139" cy="51853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084D6EBD-18E2-F647-A902-0E7D838A9952}"/>
              </a:ext>
            </a:extLst>
          </p:cNvPr>
          <p:cNvSpPr/>
          <p:nvPr/>
        </p:nvSpPr>
        <p:spPr>
          <a:xfrm rot="10800000">
            <a:off x="4283969" y="4293096"/>
            <a:ext cx="978408" cy="484632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21A9E2F5-A297-2445-B3E7-5862F19845DD}"/>
              </a:ext>
            </a:extLst>
          </p:cNvPr>
          <p:cNvSpPr/>
          <p:nvPr/>
        </p:nvSpPr>
        <p:spPr>
          <a:xfrm>
            <a:off x="4601704" y="4869160"/>
            <a:ext cx="978408" cy="484632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DCA4-5BD9-9748-B788-AEA80D5B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 lâm sàng 2: quản lí theo lưu đồ IOTA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EE951BB-FC21-D246-A78C-6D885DC5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21992" r="32501" b="17808"/>
          <a:stretch/>
        </p:blipFill>
        <p:spPr>
          <a:xfrm>
            <a:off x="535580" y="1467205"/>
            <a:ext cx="4104456" cy="2304256"/>
          </a:xfrm>
          <a:ln>
            <a:solidFill>
              <a:srgbClr val="002060"/>
            </a:solidFill>
          </a:ln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0F3373-1266-F144-88AE-9EDA4DDBD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84553"/>
            <a:ext cx="4107999" cy="1776695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5FC2D5-2E7F-B14A-ACB4-36FDB6FAB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12774"/>
            <a:ext cx="4083484" cy="4248473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5477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F84A-3134-BD49-A396-FEA2E5B8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 lâm sàng 3, trang 1</a:t>
            </a:r>
            <a:br>
              <a:rPr lang="en-US"/>
            </a:br>
            <a:r>
              <a:rPr lang="en-US"/>
              <a:t>“</a:t>
            </a:r>
            <a:r>
              <a:rPr lang="en-US" i="1"/>
              <a:t>Khám phụ khoa định kì</a:t>
            </a:r>
            <a:r>
              <a:rPr lang="en-US"/>
              <a:t>…”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F0ECB-8249-BC41-B8F8-A511E542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/>
              <a:t>28 tuổi, khám phụ khoa định kì</a:t>
            </a:r>
          </a:p>
          <a:p>
            <a:pPr algn="just"/>
            <a:r>
              <a:rPr lang="en-US"/>
              <a:t>Lấy chồng 1 năm, dự định 30 tuổi sẽ sanh, tránh thai condom</a:t>
            </a:r>
          </a:p>
          <a:p>
            <a:pPr algn="just"/>
            <a:r>
              <a:rPr lang="en-US"/>
              <a:t>Chu kì 28 ngày, đều, có kinh 5 ngày sạch, không thống kinh</a:t>
            </a:r>
          </a:p>
          <a:p>
            <a:pPr algn="just"/>
            <a:r>
              <a:rPr lang="en-US"/>
              <a:t>Không tiền sử nội ngoại khoa đặc biệt</a:t>
            </a:r>
          </a:p>
          <a:p>
            <a:pPr algn="just"/>
            <a:r>
              <a:rPr lang="en-US"/>
              <a:t>Khám khi đang ở N</a:t>
            </a:r>
            <a:r>
              <a:rPr lang="en-US" baseline="-25000"/>
              <a:t>9</a:t>
            </a:r>
            <a:r>
              <a:rPr lang="en-US"/>
              <a:t> của chu kì. Tính chất kinh bình thường</a:t>
            </a:r>
          </a:p>
          <a:p>
            <a:pPr algn="just"/>
            <a:r>
              <a:rPr lang="en-US"/>
              <a:t>Khám mỏ vịt: âm đạo sạch, cổ tử cung láng</a:t>
            </a:r>
          </a:p>
          <a:p>
            <a:pPr algn="just"/>
            <a:r>
              <a:rPr lang="en-US"/>
              <a:t>Khám âm đạo: tử cung kích thước, mật độ, di động bình thường. Phần phụ phải có một khối d = 4 cm * 5 cm * 6 cm, không di động theo tử cung khi lắc. Phần phụ trái có một khối d = 3 cm * 4 cm * 4 cm, không di động theo tử cung khi lắc. </a:t>
            </a:r>
          </a:p>
          <a:p>
            <a:pPr algn="just"/>
            <a:r>
              <a:rPr lang="en-US"/>
              <a:t>Cao 155 cm, nặng 50 kg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B5673-2BFE-854F-9C8E-04283ACB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24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87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F84A-3134-BD49-A396-FEA2E5B8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Ca lâm sàng 3, trang 2</a:t>
            </a:r>
            <a:br>
              <a:rPr lang="en-US"/>
            </a:br>
            <a:r>
              <a:rPr lang="en-US"/>
              <a:t>Siêu âm phụ khoa qua ngả âm đạo…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F0ECB-8249-BC41-B8F8-A511E542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/>
              <a:t>Tử cung: </a:t>
            </a:r>
          </a:p>
          <a:p>
            <a:pPr lvl="1" algn="just"/>
            <a:r>
              <a:rPr lang="en-US"/>
              <a:t>Ngã sau, dAP = 40 mm, cấu trúc cơ tử cung đồng nhất</a:t>
            </a:r>
          </a:p>
          <a:p>
            <a:pPr lvl="1" algn="just"/>
            <a:r>
              <a:rPr lang="en-US"/>
              <a:t>Bề dầy nội mạc tử cung 3 mm, lòng tử cung trống</a:t>
            </a:r>
          </a:p>
          <a:p>
            <a:pPr algn="just"/>
            <a:r>
              <a:rPr lang="en-US"/>
              <a:t>Buồng trứng Phải: </a:t>
            </a:r>
          </a:p>
          <a:p>
            <a:pPr lvl="1" algn="just"/>
            <a:r>
              <a:rPr lang="en-US"/>
              <a:t>Là một cấu trúc nang gồm hai thuỳ, d = 30 mm * 25 mm, và d = 25 mm * 20 mm, có phản âm dạng kính mài, thành nang không chồi, bờ ngoài của u đều. Điểm màu = 1</a:t>
            </a:r>
          </a:p>
          <a:p>
            <a:pPr algn="just"/>
            <a:r>
              <a:rPr lang="en-US"/>
              <a:t>Buồng trứng Trái: </a:t>
            </a:r>
          </a:p>
          <a:p>
            <a:pPr lvl="1" algn="just"/>
            <a:r>
              <a:rPr lang="en-US"/>
              <a:t>Là một cấu trúc nang đơn thuỳ, d = 30 mm * 35 mm, phản âm dạng kính mài, thành nang không chồi, bờ ngoài của u đều. Điểm màu = 1</a:t>
            </a:r>
          </a:p>
          <a:p>
            <a:pPr lvl="0" algn="just"/>
            <a:r>
              <a:rPr lang="en-US"/>
              <a:t>Không dịch ổ bụng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B5673-2BFE-854F-9C8E-04283ACB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24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E84A-B65B-EE48-AFA2-1456D30E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 lâm sàng 3, trang 3</a:t>
            </a:r>
            <a:br>
              <a:rPr lang="en-US"/>
            </a:br>
            <a:r>
              <a:rPr lang="en-US"/>
              <a:t>Hình ảnh và thông tin bổ sung…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B77EE-D363-CD4B-B488-61B1F3D1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Các tumor biomarkers: chỉ có CA-125 = 50 IU/mL</a:t>
            </a:r>
          </a:p>
          <a:p>
            <a:endParaRPr lang="en-US"/>
          </a:p>
        </p:txBody>
      </p:sp>
      <p:pic>
        <p:nvPicPr>
          <p:cNvPr id="4" name="Content Placeholder 4" descr="A picture containing monitor, sitting, screen, photo&#10;&#10;Description automatically generated">
            <a:extLst>
              <a:ext uri="{FF2B5EF4-FFF2-40B4-BE49-F238E27FC236}">
                <a16:creationId xmlns:a16="http://schemas.microsoft.com/office/drawing/2014/main" id="{D73C7C07-743A-2E45-AE6A-744505F87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12193" r="19376" b="5209"/>
          <a:stretch/>
        </p:blipFill>
        <p:spPr>
          <a:xfrm>
            <a:off x="5004048" y="1484784"/>
            <a:ext cx="3587797" cy="30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</p:pic>
      <p:pic>
        <p:nvPicPr>
          <p:cNvPr id="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7A67D59-5713-354B-A793-5F457692B1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t="27592" r="33001" b="29009"/>
          <a:stretch/>
        </p:blipFill>
        <p:spPr>
          <a:xfrm>
            <a:off x="539552" y="1484784"/>
            <a:ext cx="4333809" cy="30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8968D-30B3-464E-838C-BD9C8475E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24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0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F4-A2C0-C745-BA53-96FBDC4D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IOTA simple rules: B4, và không M-rules</a:t>
            </a:r>
            <a:br>
              <a:rPr lang="en-US"/>
            </a:br>
            <a:r>
              <a:rPr lang="en-US"/>
              <a:t>O-RADS 2: nang lạc nội mạc tử cung</a:t>
            </a:r>
          </a:p>
        </p:txBody>
      </p:sp>
      <p:pic>
        <p:nvPicPr>
          <p:cNvPr id="7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BE305EBF-2F91-4948-B6BF-0EA9B3090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3842764" cy="51853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084D6EBD-18E2-F647-A902-0E7D838A9952}"/>
              </a:ext>
            </a:extLst>
          </p:cNvPr>
          <p:cNvSpPr/>
          <p:nvPr/>
        </p:nvSpPr>
        <p:spPr>
          <a:xfrm>
            <a:off x="179512" y="5157192"/>
            <a:ext cx="978408" cy="484632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84A24B-B27E-BE41-A7DC-DD934EAE6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31"/>
          <a:stretch/>
        </p:blipFill>
        <p:spPr>
          <a:xfrm>
            <a:off x="4974001" y="1484784"/>
            <a:ext cx="3054383" cy="5185321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  <p:sp>
        <p:nvSpPr>
          <p:cNvPr id="13" name="Pentagon 12">
            <a:extLst>
              <a:ext uri="{FF2B5EF4-FFF2-40B4-BE49-F238E27FC236}">
                <a16:creationId xmlns:a16="http://schemas.microsoft.com/office/drawing/2014/main" id="{BC7D5A8C-C4C4-0D47-BF2A-85C6991CA7BA}"/>
              </a:ext>
            </a:extLst>
          </p:cNvPr>
          <p:cNvSpPr/>
          <p:nvPr/>
        </p:nvSpPr>
        <p:spPr>
          <a:xfrm rot="10800000">
            <a:off x="7914072" y="3933056"/>
            <a:ext cx="978408" cy="484632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4C87-4F4C-A640-BC84-768FE645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Tích cực hơn với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72D6F-0B09-404A-B181-8A8D55435B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0"/>
              <a:t>Trên internet browser tìm </a:t>
            </a:r>
            <a:r>
              <a:rPr lang="en-US" sz="2400">
                <a:solidFill>
                  <a:srgbClr val="0432FF"/>
                </a:solidFill>
              </a:rPr>
              <a:t>https://www.pollev.com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Click vào </a:t>
            </a:r>
            <a:r>
              <a:rPr lang="en-US" sz="2400">
                <a:solidFill>
                  <a:srgbClr val="0432FF"/>
                </a:solidFill>
              </a:rPr>
              <a:t>Poll everywhere – Audience Participation site</a:t>
            </a:r>
            <a:r>
              <a:rPr lang="en-US" sz="2400" b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Trong </a:t>
            </a:r>
            <a:r>
              <a:rPr lang="en-US" sz="2400">
                <a:solidFill>
                  <a:srgbClr val="0432FF"/>
                </a:solidFill>
              </a:rPr>
              <a:t>join a presentation</a:t>
            </a:r>
            <a:r>
              <a:rPr lang="en-US" sz="2400" b="0">
                <a:solidFill>
                  <a:schemeClr val="tx1"/>
                </a:solidFill>
              </a:rPr>
              <a:t>, sẽ tìm thấy dòng chữ </a:t>
            </a:r>
            <a:r>
              <a:rPr lang="en-US" sz="2400"/>
              <a:t>PollEv.com/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username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Thay cụm </a:t>
            </a: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username</a:t>
            </a:r>
            <a:r>
              <a:rPr lang="en-US" sz="2400" b="0"/>
              <a:t> bằng </a:t>
            </a:r>
            <a:r>
              <a:rPr lang="en-US" sz="2400">
                <a:solidFill>
                  <a:srgbClr val="0432FF"/>
                </a:solidFill>
              </a:rPr>
              <a:t>luanau076</a:t>
            </a:r>
            <a:r>
              <a:rPr lang="en-US" sz="2400" b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Click vào </a:t>
            </a:r>
            <a:r>
              <a:rPr lang="en-US" sz="2400">
                <a:solidFill>
                  <a:srgbClr val="0432FF"/>
                </a:solidFill>
              </a:rPr>
              <a:t>Join</a:t>
            </a:r>
            <a:r>
              <a:rPr lang="en-US" sz="2400" b="0">
                <a:solidFill>
                  <a:schemeClr val="tx1"/>
                </a:solidFill>
              </a:rPr>
              <a:t>, bạn sẽ được đưa đến bài hôm nay </a:t>
            </a:r>
            <a:r>
              <a:rPr lang="en-US" sz="2400">
                <a:solidFill>
                  <a:srgbClr val="0432FF"/>
                </a:solidFill>
              </a:rPr>
              <a:t>luanau076’s 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866D7-2769-3E48-8AA5-BFBDCF146A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0"/>
              <a:t>Click vào dòng 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responding</a:t>
            </a:r>
            <a:r>
              <a:rPr lang="en-US" sz="2400">
                <a:solidFill>
                  <a:srgbClr val="FF9300"/>
                </a:solidFill>
              </a:rPr>
              <a:t> 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as</a:t>
            </a:r>
            <a:r>
              <a:rPr lang="en-US" sz="2400" b="0"/>
              <a:t> để cập nhật tên của bạn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Trong ô hiển thị tên: đánh 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họ và tên</a:t>
            </a:r>
            <a:r>
              <a:rPr lang="en-US" sz="2400" b="0"/>
              <a:t> của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/>
              <a:t>Trả lời câu hỏi bằng cách 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click vào lựa chọn thích hợp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3A627-D676-1049-91D9-F48BC785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317255"/>
            <a:ext cx="3661668" cy="74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F84A-3134-BD49-A396-FEA2E5B8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 lâm sàng 4, trang 1</a:t>
            </a:r>
            <a:br>
              <a:rPr lang="en-US"/>
            </a:br>
            <a:r>
              <a:rPr lang="en-US"/>
              <a:t>“</a:t>
            </a:r>
            <a:r>
              <a:rPr lang="en-US" i="1"/>
              <a:t>Khó thở</a:t>
            </a:r>
            <a:r>
              <a:rPr lang="en-US"/>
              <a:t>…”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F0ECB-8249-BC41-B8F8-A511E542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/>
              <a:t>66 tuổi, mãn kinh trên 10 năm, khám vì báng bụng và khó thở</a:t>
            </a:r>
          </a:p>
          <a:p>
            <a:pPr algn="just"/>
            <a:r>
              <a:rPr lang="en-US"/>
              <a:t>PARA 2002, không tiền sử phụ khoa đặc biệt</a:t>
            </a:r>
          </a:p>
          <a:p>
            <a:pPr algn="just"/>
            <a:r>
              <a:rPr lang="en-US"/>
              <a:t>Từng nhập khoa nội hô hấp vì tràn dịch màng phổi [P] lượng ít, không tổn thương phổi (nhu mô, màng phổi), tế bào học [-]</a:t>
            </a:r>
          </a:p>
          <a:p>
            <a:pPr algn="just"/>
            <a:r>
              <a:rPr lang="en-US"/>
              <a:t>Khám bụng mềm, có báng bụng lượng vừa. Đã được chọc hút dịch báng, với kết quả Rivalta [-], tế bào học [-]. Khối u hạ vị  to 10 cm * 10 cm trên vệ, rất di động</a:t>
            </a:r>
          </a:p>
          <a:p>
            <a:pPr algn="just"/>
            <a:r>
              <a:rPr lang="en-US"/>
              <a:t>Khám mỏ vịt: âm đạo sạch, niêm mạc âm đạo teo, cổ tử cung teo nhỏ, láng</a:t>
            </a:r>
          </a:p>
          <a:p>
            <a:pPr algn="just"/>
            <a:r>
              <a:rPr lang="en-US"/>
              <a:t>Khám âm đạo: tử cung rất nhỏ, mật độ, di động bình thường. Hai phần phụ khó xác định</a:t>
            </a:r>
          </a:p>
          <a:p>
            <a:pPr algn="just"/>
            <a:r>
              <a:rPr lang="en-US"/>
              <a:t>Cao 150 cm, nặng 55 kg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B5673-2BFE-854F-9C8E-04283ACB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24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5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F84A-3134-BD49-A396-FEA2E5B8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Ca lâm sàng 4, trang 2</a:t>
            </a:r>
            <a:br>
              <a:rPr lang="en-US"/>
            </a:br>
            <a:r>
              <a:rPr lang="en-US"/>
              <a:t>Siêu âm phụ khoa qua ngả bụng…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F0ECB-8249-BC41-B8F8-A511E542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/>
              <a:t>Tử cung: </a:t>
            </a:r>
          </a:p>
          <a:p>
            <a:pPr lvl="1" algn="just"/>
            <a:r>
              <a:rPr lang="en-US"/>
              <a:t>Trung gian, dAP = 25 mm, cấu trúc cơ tử cung đồng nhất</a:t>
            </a:r>
          </a:p>
          <a:p>
            <a:pPr lvl="1" algn="just"/>
            <a:r>
              <a:rPr lang="en-US"/>
              <a:t>Bề dầy nội mạc tử cung 0 mm, lòng tử cung trống</a:t>
            </a:r>
          </a:p>
          <a:p>
            <a:pPr algn="just"/>
            <a:r>
              <a:rPr lang="en-US"/>
              <a:t>Buồng trứng Phải: </a:t>
            </a:r>
          </a:p>
          <a:p>
            <a:pPr lvl="1" algn="just"/>
            <a:r>
              <a:rPr lang="en-US"/>
              <a:t>Là một cấu trúc đặc thuần nhất, d = 114 mm * 74 mm, bờ ngoài đều. Điểm màu = 1</a:t>
            </a:r>
          </a:p>
          <a:p>
            <a:pPr algn="just"/>
            <a:r>
              <a:rPr lang="en-US"/>
              <a:t>Buồng trứng Trái: </a:t>
            </a:r>
          </a:p>
          <a:p>
            <a:pPr lvl="1" algn="just"/>
            <a:r>
              <a:rPr lang="en-US"/>
              <a:t>Không nhìn thấy qua siêu âm ngả bụng (nhưng thấy được qua siêu âm ngả âm đạo, d = 1 cm * 1 cm * 1 cm)</a:t>
            </a:r>
          </a:p>
          <a:p>
            <a:pPr lvl="0" algn="just"/>
            <a:r>
              <a:rPr lang="en-US"/>
              <a:t>Dịch báng lượng nhiều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B5673-2BFE-854F-9C8E-04283ACB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24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64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E84A-B65B-EE48-AFA2-1456D30E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 lâm sàng 4, trang 3</a:t>
            </a:r>
            <a:br>
              <a:rPr lang="en-US"/>
            </a:br>
            <a:r>
              <a:rPr lang="en-US"/>
              <a:t>Hình ảnh và thông tin bổ sung…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B77EE-D363-CD4B-B488-61B1F3D1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X-ray: mờ góc sườn-hoành [P]</a:t>
            </a:r>
          </a:p>
          <a:p>
            <a:r>
              <a:rPr lang="en-US"/>
              <a:t>CA-125 = 759 IU/mL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8968D-30B3-464E-838C-BD9C8475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093296"/>
            <a:ext cx="2758024" cy="5587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F6035E-4798-6E4A-B14A-3E88061315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38661" r="28738" b="14720"/>
          <a:stretch/>
        </p:blipFill>
        <p:spPr>
          <a:xfrm>
            <a:off x="5066985" y="4109382"/>
            <a:ext cx="3537463" cy="2559978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5553F0-E169-6146-8E2E-F5186FB7C1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37400" r="27950" b="14720"/>
          <a:stretch/>
        </p:blipFill>
        <p:spPr>
          <a:xfrm>
            <a:off x="5066985" y="1501078"/>
            <a:ext cx="3537463" cy="2536295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247E45-FFCD-A14E-8DE3-4E4E91A64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501079"/>
            <a:ext cx="3676700" cy="3296073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9625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F4-A2C0-C745-BA53-96FBDC4D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IOTA simple rules: M2 (?), và không B-rules</a:t>
            </a:r>
            <a:br>
              <a:rPr lang="en-US"/>
            </a:br>
            <a:r>
              <a:rPr lang="en-US"/>
              <a:t>O-RADS 3</a:t>
            </a:r>
          </a:p>
        </p:txBody>
      </p:sp>
      <p:pic>
        <p:nvPicPr>
          <p:cNvPr id="7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BE305EBF-2F91-4948-B6BF-0EA9B3090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5"/>
            <a:ext cx="3222797" cy="43487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084D6EBD-18E2-F647-A902-0E7D838A9952}"/>
              </a:ext>
            </a:extLst>
          </p:cNvPr>
          <p:cNvSpPr/>
          <p:nvPr/>
        </p:nvSpPr>
        <p:spPr>
          <a:xfrm rot="10800000">
            <a:off x="3419872" y="3140968"/>
            <a:ext cx="978408" cy="484632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62BB61-7676-A842-AEB6-A47D9092B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62" y="1484784"/>
            <a:ext cx="4410718" cy="4348754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11" name="Pentagon 10">
            <a:extLst>
              <a:ext uri="{FF2B5EF4-FFF2-40B4-BE49-F238E27FC236}">
                <a16:creationId xmlns:a16="http://schemas.microsoft.com/office/drawing/2014/main" id="{ED2AB6C8-5FEC-3646-8F17-E739AFAF636E}"/>
              </a:ext>
            </a:extLst>
          </p:cNvPr>
          <p:cNvSpPr/>
          <p:nvPr/>
        </p:nvSpPr>
        <p:spPr>
          <a:xfrm>
            <a:off x="3635896" y="5104608"/>
            <a:ext cx="978408" cy="484632"/>
          </a:xfrm>
          <a:prstGeom prst="homePlate">
            <a:avLst/>
          </a:prstGeom>
          <a:solidFill>
            <a:srgbClr val="FFED7B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53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0DE4-7683-F842-BCF2-C60F2867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 lâm sàng 4: </a:t>
            </a:r>
            <a:r>
              <a:rPr lang="en-US" i="1"/>
              <a:t>something went wrong…?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B2FA4B-7B9A-0B46-9791-6C3E9035E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70176"/>
            <a:ext cx="4107999" cy="1791072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1593AC-C5A8-1A49-815C-83FCF7A83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12774"/>
            <a:ext cx="4083484" cy="4248473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9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CD760EF-50CD-D941-A217-162CEC20CC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31751" b="18801"/>
          <a:stretch/>
        </p:blipFill>
        <p:spPr>
          <a:xfrm>
            <a:off x="467544" y="1412776"/>
            <a:ext cx="4104456" cy="21713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53154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C8206-EC43-3C40-8AC6-AED01C6F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Quản lí u buồng trứng…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56A97-1040-3846-8C8E-F98E12796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Định hướng quản lí căn cứ trên bệnh sử, triệu chứng lâm sàng và hình ảnh học</a:t>
            </a:r>
          </a:p>
          <a:p>
            <a:r>
              <a:rPr lang="en-US"/>
              <a:t>Phân định lành-ác là tác vụ then chốt của tiến trình xác lập chẩn đoán</a:t>
            </a:r>
          </a:p>
          <a:p>
            <a:r>
              <a:rPr lang="en-US"/>
              <a:t>Hình ảnh học bao gồm hệ thống IOTA và O-RADS cung cấp các thông tin có giá trị dự báo cao, nếu tôn trọng các qui chuẩn phân loại</a:t>
            </a:r>
          </a:p>
          <a:p>
            <a:r>
              <a:rPr lang="en-US"/>
              <a:t>Quản lí bao gồm đánh giá một cách cẩn trọng và toàn diện khối u, đồng thời phải được cá thể hoá</a:t>
            </a:r>
          </a:p>
        </p:txBody>
      </p:sp>
    </p:spTree>
    <p:extLst>
      <p:ext uri="{BB962C8B-B14F-4D97-AF65-F5344CB8AC3E}">
        <p14:creationId xmlns:p14="http://schemas.microsoft.com/office/powerpoint/2010/main" val="169255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6716-D722-1C48-BB48-6ABAD35C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err="1"/>
              <a:t>Phần</a:t>
            </a:r>
            <a:r>
              <a:rPr lang="en-US" b="0"/>
              <a:t> </a:t>
            </a:r>
            <a:r>
              <a:rPr lang="en-US"/>
              <a:t>I</a:t>
            </a:r>
            <a:r>
              <a:rPr lang="en-US" b="0"/>
              <a:t>, </a:t>
            </a:r>
            <a:r>
              <a:rPr lang="en-US" b="0" err="1"/>
              <a:t>trang</a:t>
            </a:r>
            <a:r>
              <a:rPr lang="en-US" b="0"/>
              <a:t> </a:t>
            </a:r>
            <a:r>
              <a:rPr lang="en-US"/>
              <a:t>1</a:t>
            </a:r>
            <a:br>
              <a:rPr lang="en-US" b="0"/>
            </a:br>
            <a:r>
              <a:rPr lang="en-US" err="1"/>
              <a:t>Tình cờ</a:t>
            </a:r>
            <a:r>
              <a:rPr lang="en-US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5C010-B246-0B40-AF8E-52EA6CB63F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Mục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:</a:t>
            </a:r>
          </a:p>
          <a:p>
            <a:pPr lvl="1"/>
            <a:r>
              <a:rPr lang="en-US" b="0" err="1"/>
              <a:t>Nhận diện đựợc một khối ở phần phụ là một cấu trúc cơ năng, hay cấu trúc thực thể không tân lập </a:t>
            </a:r>
            <a:r>
              <a:rPr lang="en-US" err="1"/>
              <a:t>hay cấu trúc thực thể tân lập</a:t>
            </a:r>
            <a:endParaRPr lang="en-US" b="0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5A197-A3E9-A54D-92F5-CAFA153E0F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Bạn</a:t>
            </a:r>
            <a:r>
              <a:rPr lang="en-US"/>
              <a:t> </a:t>
            </a:r>
            <a:r>
              <a:rPr lang="en-US" err="1"/>
              <a:t>hãy</a:t>
            </a:r>
            <a:r>
              <a:rPr lang="en-US"/>
              <a:t>:</a:t>
            </a:r>
          </a:p>
          <a:p>
            <a:pPr lvl="1"/>
            <a:r>
              <a:rPr lang="en-US" err="1"/>
              <a:t>Tìm những dấu hiệu gợi ý định hướng chẩn đoán về khả năng đây là một cấu trúc cơ năng, hay cấu trúc thực thể không tân lập hay cấu trúc thực thể tân lập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A5160-D8C6-7E45-B0C5-E80A5571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6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37FB-493F-0042-803A-BA44A775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err="1"/>
              <a:t>Phần</a:t>
            </a:r>
            <a:r>
              <a:rPr lang="en-US" b="0"/>
              <a:t> </a:t>
            </a:r>
            <a:r>
              <a:rPr lang="en-US"/>
              <a:t>I</a:t>
            </a:r>
            <a:r>
              <a:rPr lang="en-US" b="0"/>
              <a:t>, </a:t>
            </a:r>
            <a:r>
              <a:rPr lang="en-US" b="0" err="1"/>
              <a:t>trang</a:t>
            </a:r>
            <a:r>
              <a:rPr lang="en-US" b="0"/>
              <a:t> </a:t>
            </a:r>
            <a:r>
              <a:rPr lang="en-US"/>
              <a:t>2</a:t>
            </a:r>
            <a:br>
              <a:rPr lang="en-US" b="0"/>
            </a:br>
            <a:r>
              <a:rPr lang="en-US" err="1"/>
              <a:t>Lành tính hay ác tính</a:t>
            </a:r>
            <a:r>
              <a:rPr lang="en-US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EF47-DD5C-EB49-8D43-12BBB74D9E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Mục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:</a:t>
            </a:r>
          </a:p>
          <a:p>
            <a:pPr lvl="1"/>
            <a:r>
              <a:rPr lang="en-US" err="1"/>
              <a:t>Áp dụng được lưu đồ nhận diện khối u buồng trứng theo IOTA</a:t>
            </a:r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C371C-8499-A743-8B9F-5ACC74A17A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Bạn</a:t>
            </a:r>
            <a:r>
              <a:rPr lang="en-US"/>
              <a:t> </a:t>
            </a:r>
            <a:r>
              <a:rPr lang="en-US" err="1"/>
              <a:t>hãy</a:t>
            </a:r>
            <a:r>
              <a:rPr lang="en-US"/>
              <a:t>:</a:t>
            </a:r>
          </a:p>
          <a:p>
            <a:pPr lvl="1"/>
            <a:r>
              <a:rPr lang="en-US" b="0" err="1"/>
              <a:t>Sử dụng các chỉ báo hiển nhiên (easy descriptors), các qui luật đơn giản của lành-ác theo IOTA (simple rules) để đánh giá về khối u buồng trứng</a:t>
            </a:r>
            <a:endParaRPr lang="en-US" b="0"/>
          </a:p>
          <a:p>
            <a:pPr lvl="1"/>
            <a:r>
              <a:rPr lang="en-US" b="0"/>
              <a:t>Cho biết cần thực hiện thêm điều gì để có thể đạt đến chẩn đoán trong trường hợp này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7C6C-2C1E-574F-8731-596FE7B0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1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A292-DC72-8041-92A5-F6EF3663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err="1"/>
              <a:t>Phần</a:t>
            </a:r>
            <a:r>
              <a:rPr lang="en-US" b="0"/>
              <a:t> </a:t>
            </a:r>
            <a:r>
              <a:rPr lang="en-US"/>
              <a:t>I</a:t>
            </a:r>
            <a:r>
              <a:rPr lang="en-US" b="0"/>
              <a:t>, </a:t>
            </a:r>
            <a:r>
              <a:rPr lang="en-US" b="0" err="1"/>
              <a:t>trang</a:t>
            </a:r>
            <a:r>
              <a:rPr lang="en-US" b="0"/>
              <a:t> </a:t>
            </a:r>
            <a:r>
              <a:rPr lang="en-US"/>
              <a:t>3</a:t>
            </a:r>
            <a:br>
              <a:rPr lang="en-US" b="0"/>
            </a:br>
            <a:r>
              <a:rPr lang="en-US" err="1"/>
              <a:t>Bối rối</a:t>
            </a:r>
            <a:r>
              <a:rPr lang="en-US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B335A-D570-5B43-88CE-23EFF2958D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Mục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:</a:t>
            </a:r>
          </a:p>
          <a:p>
            <a:pPr lvl="1"/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được vai trò của IOTA-ADNEX model và của các khảo sát bổ sung khi không phân định được lành-ác bằng easy descriptors hay simple rules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B318C-5C26-8D4D-A9B8-1959BFB39A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Bạn</a:t>
            </a:r>
            <a:r>
              <a:rPr lang="en-US"/>
              <a:t> </a:t>
            </a:r>
            <a:r>
              <a:rPr lang="en-US" err="1"/>
              <a:t>hãy</a:t>
            </a:r>
            <a:r>
              <a:rPr lang="en-US"/>
              <a:t>:</a:t>
            </a:r>
          </a:p>
          <a:p>
            <a:pPr lvl="1"/>
            <a:r>
              <a:rPr lang="en-US" b="0" err="1"/>
              <a:t>Bình luận về chỉ định thực hiện khảo sát MRI và các biomarkers trong tình huống này</a:t>
            </a:r>
            <a:endParaRPr lang="en-US" b="0"/>
          </a:p>
          <a:p>
            <a:pPr lvl="1"/>
            <a:r>
              <a:rPr lang="en-US" b="0" err="1"/>
              <a:t>Hãy</a:t>
            </a:r>
            <a:r>
              <a:rPr lang="en-US" b="0"/>
              <a:t> </a:t>
            </a:r>
            <a:r>
              <a:rPr lang="en-US" b="0" err="1"/>
              <a:t>phân tích kết quả đánh giá nguy cơ lành-ác theo IOTA-ADNEX model của trường hợp này</a:t>
            </a:r>
            <a:r>
              <a:rPr lang="en-US" b="0"/>
              <a:t> 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A3A2D-B231-5546-B2AB-025ABBB9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D4E6-8D52-A145-98B7-884D0BCE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err="1"/>
              <a:t>Phần</a:t>
            </a:r>
            <a:r>
              <a:rPr lang="en-US" b="0"/>
              <a:t> </a:t>
            </a:r>
            <a:r>
              <a:rPr lang="en-US"/>
              <a:t>II</a:t>
            </a:r>
            <a:r>
              <a:rPr lang="en-US" b="0"/>
              <a:t>, </a:t>
            </a:r>
            <a:r>
              <a:rPr lang="en-US" b="0" err="1"/>
              <a:t>trang</a:t>
            </a:r>
            <a:r>
              <a:rPr lang="en-US" b="0"/>
              <a:t> </a:t>
            </a:r>
            <a:r>
              <a:rPr lang="en-US"/>
              <a:t>1</a:t>
            </a:r>
            <a:br>
              <a:rPr lang="en-US" b="0"/>
            </a:br>
            <a:r>
              <a:rPr lang="en-US" err="1"/>
              <a:t>Giữa lí thuyết và kinh nghiệm</a:t>
            </a:r>
            <a:r>
              <a:rPr lang="en-US"/>
              <a:t>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E2F0-F691-384D-A19F-B734BE6576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Mục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:</a:t>
            </a:r>
          </a:p>
          <a:p>
            <a:pPr lvl="1"/>
            <a:r>
              <a:rPr lang="en-US" b="0" err="1">
                <a:solidFill>
                  <a:schemeClr val="tx1"/>
                </a:solidFill>
              </a:rPr>
              <a:t>Phân</a:t>
            </a:r>
            <a:r>
              <a:rPr lang="en-US" b="0">
                <a:solidFill>
                  <a:schemeClr val="tx1"/>
                </a:solidFill>
              </a:rPr>
              <a:t> </a:t>
            </a:r>
            <a:r>
              <a:rPr lang="en-US" b="0" err="1">
                <a:solidFill>
                  <a:schemeClr val="tx1"/>
                </a:solidFill>
              </a:rPr>
              <a:t>tích</a:t>
            </a:r>
            <a:r>
              <a:rPr lang="en-US" b="0">
                <a:solidFill>
                  <a:schemeClr val="tx1"/>
                </a:solidFill>
              </a:rPr>
              <a:t> </a:t>
            </a:r>
            <a:r>
              <a:rPr lang="en-US" b="0" err="1">
                <a:solidFill>
                  <a:schemeClr val="tx1"/>
                </a:solidFill>
              </a:rPr>
              <a:t>được</a:t>
            </a:r>
            <a:r>
              <a:rPr lang="en-US" b="0">
                <a:solidFill>
                  <a:schemeClr val="tx1"/>
                </a:solidFill>
              </a:rPr>
              <a:t> </a:t>
            </a:r>
            <a:r>
              <a:rPr lang="en-US" b="0" err="1">
                <a:solidFill>
                  <a:schemeClr val="tx1"/>
                </a:solidFill>
              </a:rPr>
              <a:t>chiến lược quản lí một khối ở phần phụ theo phân loại O-RADS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AE53D-D32B-984B-B3C6-B1D2D17CF0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Bạn</a:t>
            </a:r>
            <a:r>
              <a:rPr lang="en-US"/>
              <a:t> </a:t>
            </a:r>
            <a:r>
              <a:rPr lang="en-US" err="1"/>
              <a:t>hãy</a:t>
            </a:r>
            <a:r>
              <a:rPr lang="en-US"/>
              <a:t>:</a:t>
            </a:r>
          </a:p>
          <a:p>
            <a:pPr lvl="1"/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luận</a:t>
            </a:r>
            <a:r>
              <a:rPr lang="en-US"/>
              <a:t> </a:t>
            </a:r>
            <a:r>
              <a:rPr lang="en-US" err="1"/>
              <a:t>vai trò của chuyên gia trong quản lí khối u phần phụ</a:t>
            </a:r>
            <a:r>
              <a:rPr lang="en-US"/>
              <a:t>?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7E3B90-A590-FB4F-B6AF-B72DF3C2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4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643A-2641-FF40-8825-4FBD40FC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err="1"/>
              <a:t>Phần</a:t>
            </a:r>
            <a:r>
              <a:rPr lang="en-US" b="0"/>
              <a:t> </a:t>
            </a:r>
            <a:r>
              <a:rPr lang="en-US"/>
              <a:t>II</a:t>
            </a:r>
            <a:r>
              <a:rPr lang="en-US" b="0"/>
              <a:t>, </a:t>
            </a:r>
            <a:r>
              <a:rPr lang="en-US" b="0" err="1"/>
              <a:t>trang</a:t>
            </a:r>
            <a:r>
              <a:rPr lang="en-US" b="0"/>
              <a:t> </a:t>
            </a:r>
            <a:r>
              <a:rPr lang="en-US"/>
              <a:t>2</a:t>
            </a:r>
            <a:br>
              <a:rPr lang="en-US"/>
            </a:br>
            <a:r>
              <a:rPr lang="en-US"/>
              <a:t>Ở n</a:t>
            </a:r>
            <a:r>
              <a:rPr lang="en-US" err="1"/>
              <a:t>gã rẽ của sự lựa chọn…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2AD37-EBCD-2E41-A005-20A9D00637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Mục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:</a:t>
            </a:r>
          </a:p>
          <a:p>
            <a:pPr lvl="1"/>
            <a:r>
              <a:rPr lang="en-US" b="0" err="1">
                <a:solidFill>
                  <a:schemeClr val="tx1"/>
                </a:solidFill>
              </a:rPr>
              <a:t>Phân</a:t>
            </a:r>
            <a:r>
              <a:rPr lang="en-US" b="0">
                <a:solidFill>
                  <a:schemeClr val="tx1"/>
                </a:solidFill>
              </a:rPr>
              <a:t> </a:t>
            </a:r>
            <a:r>
              <a:rPr lang="en-US" b="0" err="1">
                <a:solidFill>
                  <a:schemeClr val="tx1"/>
                </a:solidFill>
              </a:rPr>
              <a:t>tích</a:t>
            </a:r>
            <a:r>
              <a:rPr lang="en-US" b="0">
                <a:solidFill>
                  <a:schemeClr val="tx1"/>
                </a:solidFill>
              </a:rPr>
              <a:t> </a:t>
            </a:r>
            <a:r>
              <a:rPr lang="en-US" b="0" err="1">
                <a:solidFill>
                  <a:schemeClr val="tx1"/>
                </a:solidFill>
              </a:rPr>
              <a:t>được</a:t>
            </a:r>
            <a:r>
              <a:rPr lang="en-US" b="0">
                <a:solidFill>
                  <a:schemeClr val="tx1"/>
                </a:solidFill>
              </a:rPr>
              <a:t> </a:t>
            </a:r>
            <a:r>
              <a:rPr lang="en-US" b="0" err="1">
                <a:solidFill>
                  <a:schemeClr val="tx1"/>
                </a:solidFill>
              </a:rPr>
              <a:t>nguyên</a:t>
            </a:r>
            <a:r>
              <a:rPr lang="en-US" b="0">
                <a:solidFill>
                  <a:schemeClr val="tx1"/>
                </a:solidFill>
              </a:rPr>
              <a:t> </a:t>
            </a:r>
            <a:r>
              <a:rPr lang="en-US" b="0" err="1">
                <a:solidFill>
                  <a:schemeClr val="tx1"/>
                </a:solidFill>
              </a:rPr>
              <a:t>lí</a:t>
            </a:r>
            <a:r>
              <a:rPr lang="en-US" b="0">
                <a:solidFill>
                  <a:schemeClr val="tx1"/>
                </a:solidFill>
              </a:rPr>
              <a:t> </a:t>
            </a:r>
            <a:r>
              <a:rPr lang="en-US" b="0" err="1">
                <a:solidFill>
                  <a:schemeClr val="tx1"/>
                </a:solidFill>
              </a:rPr>
              <a:t>của lựa chọn phẫu thuật khối u phần phụ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80CEA-6E90-714B-A802-7C60365868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Bạn</a:t>
            </a:r>
            <a:r>
              <a:rPr lang="en-US"/>
              <a:t> </a:t>
            </a:r>
            <a:r>
              <a:rPr lang="en-US" err="1"/>
              <a:t>hãy</a:t>
            </a:r>
            <a:r>
              <a:rPr lang="en-US"/>
              <a:t>:</a:t>
            </a:r>
          </a:p>
          <a:p>
            <a:pPr lvl="1"/>
            <a:r>
              <a:rPr lang="en-US" err="1"/>
              <a:t>Chỉ</a:t>
            </a:r>
            <a:r>
              <a:rPr lang="en-US"/>
              <a:t> ra </a:t>
            </a:r>
            <a:r>
              <a:rPr lang="en-US" err="1"/>
              <a:t>luận</a:t>
            </a:r>
            <a:r>
              <a:rPr lang="en-US"/>
              <a:t> </a:t>
            </a:r>
            <a:r>
              <a:rPr lang="en-US" err="1"/>
              <a:t>cứ</a:t>
            </a:r>
            <a:r>
              <a:rPr lang="en-US"/>
              <a:t> </a:t>
            </a:r>
            <a:r>
              <a:rPr lang="en-US" err="1"/>
              <a:t>ủng</a:t>
            </a:r>
            <a:r>
              <a:rPr lang="en-US"/>
              <a:t> </a:t>
            </a:r>
            <a:r>
              <a:rPr lang="en-US" err="1"/>
              <a:t>hộ</a:t>
            </a:r>
            <a:r>
              <a:rPr lang="en-US"/>
              <a:t> hay bác bỏ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nội soi </a:t>
            </a:r>
            <a:r>
              <a:rPr lang="en-US" err="1"/>
              <a:t>bảo</a:t>
            </a:r>
            <a:r>
              <a:rPr lang="en-US"/>
              <a:t> </a:t>
            </a:r>
            <a:r>
              <a:rPr lang="en-US" err="1"/>
              <a:t>tồn</a:t>
            </a:r>
            <a:endParaRPr lang="en-US"/>
          </a:p>
          <a:p>
            <a:pPr lvl="1"/>
            <a:r>
              <a:rPr lang="en-US" err="1"/>
              <a:t>Chỉ</a:t>
            </a:r>
            <a:r>
              <a:rPr lang="en-US"/>
              <a:t> ra </a:t>
            </a:r>
            <a:r>
              <a:rPr lang="en-US" err="1"/>
              <a:t>luận</a:t>
            </a:r>
            <a:r>
              <a:rPr lang="en-US"/>
              <a:t> </a:t>
            </a:r>
            <a:r>
              <a:rPr lang="en-US" err="1"/>
              <a:t>cứ</a:t>
            </a:r>
            <a:r>
              <a:rPr lang="en-US"/>
              <a:t> </a:t>
            </a:r>
            <a:r>
              <a:rPr lang="en-US" err="1"/>
              <a:t>ủng</a:t>
            </a:r>
            <a:r>
              <a:rPr lang="en-US"/>
              <a:t> </a:t>
            </a:r>
            <a:r>
              <a:rPr lang="en-US" err="1"/>
              <a:t>hộ</a:t>
            </a:r>
            <a:r>
              <a:rPr lang="en-US"/>
              <a:t> hay bác bỏ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nội soi </a:t>
            </a:r>
            <a:r>
              <a:rPr lang="en-US" err="1"/>
              <a:t>triệt để</a:t>
            </a:r>
            <a:endParaRPr lang="en-US"/>
          </a:p>
          <a:p>
            <a:pPr lvl="1"/>
            <a:r>
              <a:rPr lang="en-US" err="1"/>
              <a:t>Chỉ</a:t>
            </a:r>
            <a:r>
              <a:rPr lang="en-US"/>
              <a:t> ra </a:t>
            </a:r>
            <a:r>
              <a:rPr lang="en-US" err="1"/>
              <a:t>luận</a:t>
            </a:r>
            <a:r>
              <a:rPr lang="en-US"/>
              <a:t> </a:t>
            </a:r>
            <a:r>
              <a:rPr lang="en-US" err="1"/>
              <a:t>cứ</a:t>
            </a:r>
            <a:r>
              <a:rPr lang="en-US"/>
              <a:t> </a:t>
            </a:r>
            <a:r>
              <a:rPr lang="en-US" err="1"/>
              <a:t>ủng</a:t>
            </a:r>
            <a:r>
              <a:rPr lang="en-US"/>
              <a:t> </a:t>
            </a:r>
            <a:r>
              <a:rPr lang="en-US" err="1"/>
              <a:t>hộ</a:t>
            </a:r>
            <a:r>
              <a:rPr lang="en-US"/>
              <a:t> hay bác bỏ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mở bụng</a:t>
            </a:r>
          </a:p>
          <a:p>
            <a:pPr lvl="1"/>
            <a:r>
              <a:rPr lang="en-US" err="1"/>
              <a:t>Chỉ</a:t>
            </a:r>
            <a:r>
              <a:rPr lang="en-US"/>
              <a:t> ra </a:t>
            </a:r>
            <a:r>
              <a:rPr lang="en-US" err="1"/>
              <a:t>luận</a:t>
            </a:r>
            <a:r>
              <a:rPr lang="en-US"/>
              <a:t> </a:t>
            </a:r>
            <a:r>
              <a:rPr lang="en-US" err="1"/>
              <a:t>cứ</a:t>
            </a:r>
            <a:r>
              <a:rPr lang="en-US"/>
              <a:t> </a:t>
            </a:r>
            <a:r>
              <a:rPr lang="en-US" err="1"/>
              <a:t>ủng</a:t>
            </a:r>
            <a:r>
              <a:rPr lang="en-US"/>
              <a:t> </a:t>
            </a:r>
            <a:r>
              <a:rPr lang="en-US" err="1"/>
              <a:t>hộ</a:t>
            </a:r>
            <a:r>
              <a:rPr lang="en-US"/>
              <a:t> hay bác bỏ </a:t>
            </a:r>
            <a:r>
              <a:rPr lang="en-US" err="1"/>
              <a:t>cắt lạnh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2D9B3-CB2B-AA40-BAE7-80A6D772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A969-7B79-004A-A431-F1E93F55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err="1"/>
              <a:t>Phần</a:t>
            </a:r>
            <a:r>
              <a:rPr lang="en-US" b="0"/>
              <a:t> </a:t>
            </a:r>
            <a:r>
              <a:rPr lang="en-US"/>
              <a:t>II</a:t>
            </a:r>
            <a:r>
              <a:rPr lang="en-US" b="0"/>
              <a:t>, </a:t>
            </a:r>
            <a:r>
              <a:rPr lang="en-US" b="0" err="1"/>
              <a:t>trang</a:t>
            </a:r>
            <a:r>
              <a:rPr lang="en-US" b="0"/>
              <a:t> </a:t>
            </a:r>
            <a:r>
              <a:rPr lang="en-US"/>
              <a:t>3</a:t>
            </a:r>
            <a:br>
              <a:rPr lang="en-US"/>
            </a:br>
            <a:r>
              <a:rPr lang="en-US" err="1"/>
              <a:t>Bóng tối</a:t>
            </a:r>
            <a:r>
              <a:rPr lang="en-US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E93C1-DDC1-4140-B819-ABE620EB43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Mục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:</a:t>
            </a:r>
          </a:p>
          <a:p>
            <a:pPr lvl="1"/>
            <a:r>
              <a:rPr lang="en-US" err="1"/>
              <a:t>So sánh được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ưu-nhược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qua nội soi ổ bụng và mở bụng hở trong quản lí các khối u giáp biến ác</a:t>
            </a:r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31E0-37D4-6D4B-B4CA-B55C8657B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Hãy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biết</a:t>
            </a:r>
            <a:r>
              <a:rPr lang="en-US"/>
              <a:t>:</a:t>
            </a:r>
          </a:p>
          <a:p>
            <a:pPr lvl="1"/>
            <a:r>
              <a:rPr lang="en-US" b="0" err="1"/>
              <a:t>Bạn</a:t>
            </a:r>
            <a:r>
              <a:rPr lang="en-US" b="0"/>
              <a:t> đã học được gì qua cuộc mổ này?</a:t>
            </a:r>
          </a:p>
          <a:p>
            <a:pPr lvl="1"/>
            <a:r>
              <a:rPr lang="en-US"/>
              <a:t>Bạn đã </a:t>
            </a:r>
            <a:r>
              <a:rPr lang="en-US" b="0" err="1"/>
              <a:t>có</a:t>
            </a:r>
            <a:r>
              <a:rPr lang="en-US" b="0"/>
              <a:t> </a:t>
            </a:r>
            <a:r>
              <a:rPr lang="en-US" b="0" err="1"/>
              <a:t>thể</a:t>
            </a:r>
            <a:r>
              <a:rPr lang="en-US" b="0"/>
              <a:t> </a:t>
            </a:r>
            <a:r>
              <a:rPr lang="en-US" b="0" err="1"/>
              <a:t>làm</a:t>
            </a:r>
            <a:r>
              <a:rPr lang="en-US" b="0"/>
              <a:t> </a:t>
            </a:r>
            <a:r>
              <a:rPr lang="en-US" b="0" err="1"/>
              <a:t>gì</a:t>
            </a:r>
            <a:r>
              <a:rPr lang="en-US" b="0"/>
              <a:t> </a:t>
            </a:r>
            <a:r>
              <a:rPr lang="en-US" b="0" err="1"/>
              <a:t>để</a:t>
            </a:r>
            <a:r>
              <a:rPr lang="en-US" b="0"/>
              <a:t> </a:t>
            </a:r>
            <a:r>
              <a:rPr lang="en-US" b="0" err="1"/>
              <a:t>tốt</a:t>
            </a:r>
            <a:r>
              <a:rPr lang="en-US" b="0"/>
              <a:t> </a:t>
            </a:r>
            <a:r>
              <a:rPr lang="en-US" b="0" err="1"/>
              <a:t>hơn</a:t>
            </a:r>
            <a:r>
              <a:rPr lang="en-US" b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10FFC-098B-7842-A8CA-FC8A9577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093296"/>
            <a:ext cx="2758024" cy="558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4EF3859D-AB1E-4CAC-92C2-900E28D3512E}"/>
                  </a:ext>
                </a:extLst>
              </p14:cNvPr>
              <p14:cNvContentPartPr/>
              <p14:nvPr/>
            </p14:nvContentPartPr>
            <p14:xfrm>
              <a:off x="1091820" y="2541895"/>
              <a:ext cx="838200" cy="695325"/>
            </p14:xfrm>
          </p:contentPart>
        </mc:Choice>
        <mc:Fallback xmlns=""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4EF3859D-AB1E-4CAC-92C2-900E28D351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779" y="2524011"/>
                <a:ext cx="873922" cy="7307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69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6716-D722-1C48-BB48-6ABAD35C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err="1"/>
              <a:t>Phần </a:t>
            </a:r>
            <a:r>
              <a:rPr lang="en-US" err="1"/>
              <a:t>3</a:t>
            </a:r>
            <a:br>
              <a:rPr lang="en-US" err="1"/>
            </a:br>
            <a:r>
              <a:rPr lang="en-US" err="1"/>
              <a:t>Các ca lâm sàng…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5C010-B246-0B40-AF8E-52EA6CB63F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Mục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:</a:t>
            </a:r>
          </a:p>
          <a:p>
            <a:pPr lvl="1"/>
            <a:r>
              <a:rPr lang="en-US" b="0" err="1"/>
              <a:t>Nhận diện đựợc một khối ở phần phụ là cấu trúc cơ năng, thực thể không tân lập </a:t>
            </a:r>
            <a:r>
              <a:rPr lang="en-US" err="1"/>
              <a:t>hay thực thể tân lập</a:t>
            </a:r>
          </a:p>
          <a:p>
            <a:pPr lvl="1"/>
            <a:r>
              <a:rPr lang="en-US" b="0" err="1"/>
              <a:t>Phân định được một cấu trúc tân lập là lành hay ác</a:t>
            </a:r>
          </a:p>
          <a:p>
            <a:pPr lvl="1"/>
            <a:r>
              <a:rPr lang="en-US" b="0"/>
              <a:t>Ra được quyết định quản lí thích hợp dựa theo lưu đồ quản lí của IOTA hay khuyến cáo quản lí của O-RADs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5A197-A3E9-A54D-92F5-CAFA153E0F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Bạn</a:t>
            </a:r>
            <a:r>
              <a:rPr lang="en-US"/>
              <a:t> </a:t>
            </a:r>
            <a:r>
              <a:rPr lang="en-US" err="1"/>
              <a:t>hãy</a:t>
            </a:r>
            <a:r>
              <a:rPr lang="en-US"/>
              <a:t>:</a:t>
            </a:r>
          </a:p>
          <a:p>
            <a:pPr lvl="1"/>
            <a:r>
              <a:rPr lang="en-US" err="1"/>
              <a:t>Thảo luận các ca lâm sàng, nhận diện bản chất của chúng và phân định lành ác bang các công cụ có sẵn là IOTA hay O-RADS</a:t>
            </a:r>
          </a:p>
          <a:p>
            <a:pPr lvl="1"/>
            <a:r>
              <a:rPr lang="en-US" err="1"/>
              <a:t>Thảo luận về hướng quản lí thích hợp cho từng ca lâm sàng, theo nguyên lí vận dụng EBM và cá thể hoá quản lí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A5160-D8C6-7E45-B0C5-E80A5571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093296"/>
            <a:ext cx="2758024" cy="5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0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BFE57CB1B11440BCD12107BCD10307" ma:contentTypeVersion="9" ma:contentTypeDescription="Create a new document." ma:contentTypeScope="" ma:versionID="dafdcc822782ef86f206c42b0c0563f9">
  <xsd:schema xmlns:xsd="http://www.w3.org/2001/XMLSchema" xmlns:xs="http://www.w3.org/2001/XMLSchema" xmlns:p="http://schemas.microsoft.com/office/2006/metadata/properties" xmlns:ns2="d62cfb88-c9f5-440a-a294-7d451f7acc2d" xmlns:ns3="6974661b-99c1-42b6-9a95-0adf6dbf3e8c" targetNamespace="http://schemas.microsoft.com/office/2006/metadata/properties" ma:root="true" ma:fieldsID="1d500e77ecf6c1035c02d942f2fbc05f" ns2:_="" ns3:_="">
    <xsd:import namespace="d62cfb88-c9f5-440a-a294-7d451f7acc2d"/>
    <xsd:import namespace="6974661b-99c1-42b6-9a95-0adf6dbf3e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cfb88-c9f5-440a-a294-7d451f7ac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4661b-99c1-42b6-9a95-0adf6dbf3e8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B9C1DD1-B12A-4016-B101-FB856C000A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535D06-2C92-45B2-8167-9444061C9909}"/>
</file>

<file path=customXml/itemProps3.xml><?xml version="1.0" encoding="utf-8"?>
<ds:datastoreItem xmlns:ds="http://schemas.openxmlformats.org/officeDocument/2006/customXml" ds:itemID="{E35AF43C-D2FF-4EF6-8276-40EDAFF21824}">
  <ds:schemaRefs>
    <ds:schemaRef ds:uri="d62cfb88-c9f5-440a-a294-7d451f7acc2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Tích cực hơn với</vt:lpstr>
      <vt:lpstr>Phần I, trang 1 Tình cờ…</vt:lpstr>
      <vt:lpstr>Phần I, trang 2 Lành tính hay ác tính…</vt:lpstr>
      <vt:lpstr>Phần I, trang 3 Bối rối…</vt:lpstr>
      <vt:lpstr>Phần II, trang 1 Giữa lí thuyết và kinh nghiệm…?</vt:lpstr>
      <vt:lpstr>Phần II, trang 2 Ở ngã rẽ của sự lựa chọn…</vt:lpstr>
      <vt:lpstr>Phần II, trang 3 Bóng tối…</vt:lpstr>
      <vt:lpstr>Phần 3 Các ca lâm sàng…</vt:lpstr>
      <vt:lpstr>Tích cực hơn với</vt:lpstr>
      <vt:lpstr>Ca lâm sàng 2, trang 1 “Tôi thấy trằn nặng bụng dưới…”</vt:lpstr>
      <vt:lpstr>Ca lâm sàng 2, trang 2 Siêu âm phụ khoa qua ngả âm đạo…</vt:lpstr>
      <vt:lpstr>Ca lâm sàng 2, trang 3 Hình ảnh và thông tin bổ sung…</vt:lpstr>
      <vt:lpstr>IOTA simple rules: M4 (?), và không B-rules O-RADS 4</vt:lpstr>
      <vt:lpstr>Ca lâm sàng 2: quản lí theo lưu đồ IOTA</vt:lpstr>
      <vt:lpstr>Ca lâm sàng 3, trang 1 “Khám phụ khoa định kì…”</vt:lpstr>
      <vt:lpstr>Ca lâm sàng 3, trang 2 Siêu âm phụ khoa qua ngả âm đạo…</vt:lpstr>
      <vt:lpstr>Ca lâm sàng 3, trang 3 Hình ảnh và thông tin bổ sung…</vt:lpstr>
      <vt:lpstr>IOTA simple rules: B4, và không M-rules O-RADS 2: nang lạc nội mạc tử cung</vt:lpstr>
      <vt:lpstr>Ca lâm sàng 4, trang 1 “Khó thở…”</vt:lpstr>
      <vt:lpstr>Ca lâm sàng 4, trang 2 Siêu âm phụ khoa qua ngả bụng…</vt:lpstr>
      <vt:lpstr>Ca lâm sàng 4, trang 3 Hình ảnh và thông tin bổ sung…</vt:lpstr>
      <vt:lpstr>IOTA simple rules: M2 (?), và không B-rules O-RADS 3</vt:lpstr>
      <vt:lpstr>Ca lâm sàng 4: something went wrong…?</vt:lpstr>
      <vt:lpstr>Quản lí u buồng trứng…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Thật đúng là ma đưa lối, quỷ đưa đường… (Friday, the 13th …)</dc:title>
  <dc:creator>Hong</dc:creator>
  <cp:revision>2</cp:revision>
  <dcterms:created xsi:type="dcterms:W3CDTF">2016-11-23T02:32:04Z</dcterms:created>
  <dcterms:modified xsi:type="dcterms:W3CDTF">2020-06-03T06:36:01Z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0x0101009CBFE57CB1B11440BCD12107BCD10307</vt:lpwstr>
  </property>
</Properties>
</file>